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7" r:id="rId2"/>
    <p:sldId id="284" r:id="rId3"/>
    <p:sldId id="277" r:id="rId4"/>
    <p:sldId id="280" r:id="rId5"/>
    <p:sldId id="281" r:id="rId6"/>
    <p:sldId id="282" r:id="rId7"/>
    <p:sldId id="270" r:id="rId8"/>
    <p:sldId id="271" r:id="rId9"/>
    <p:sldId id="283" r:id="rId10"/>
    <p:sldId id="279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990000"/>
    <a:srgbClr val="A50021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 varScale="1">
        <p:scale>
          <a:sx n="64" d="100"/>
          <a:sy n="64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832FB5-6D55-4DBE-88B4-A47B57C1EB9B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F759055-1A55-4126-B621-B685D5FE14D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rPr>
            <a:t>Демонстрация детьми и подростками социальной активности </a:t>
          </a:r>
          <a:endParaRPr lang="ru-RU" sz="2400" b="1" dirty="0">
            <a:solidFill>
              <a:srgbClr val="990033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8C7C8C-4F14-494C-9138-7C406E246477}" type="parTrans" cxnId="{D07DF8EB-0BDF-496B-B75E-7DF438B1F091}">
      <dgm:prSet/>
      <dgm:spPr/>
      <dgm:t>
        <a:bodyPr/>
        <a:lstStyle/>
        <a:p>
          <a:endParaRPr lang="ru-RU"/>
        </a:p>
      </dgm:t>
    </dgm:pt>
    <dgm:pt modelId="{B40A5CA9-7866-4B4A-924A-55F3DF5B1740}" type="sibTrans" cxnId="{D07DF8EB-0BDF-496B-B75E-7DF438B1F091}">
      <dgm:prSet/>
      <dgm:spPr/>
      <dgm:t>
        <a:bodyPr/>
        <a:lstStyle/>
        <a:p>
          <a:endParaRPr lang="ru-RU"/>
        </a:p>
      </dgm:t>
    </dgm:pt>
    <dgm:pt modelId="{56DE663A-5AE4-4A0B-AA0A-E0D2762C7D8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rPr>
            <a:t>Получение социально ориентированных знаний, представлений, лежащих в основе социально-активной и социально-значимой деятельности </a:t>
          </a:r>
          <a:endParaRPr lang="ru-RU" sz="2000" b="1" dirty="0">
            <a:solidFill>
              <a:srgbClr val="990033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A690AB-1D75-4F96-A933-5B331E3C3B36}" type="parTrans" cxnId="{8754245F-7B79-400C-AF15-1795BA3E6EB1}">
      <dgm:prSet/>
      <dgm:spPr/>
      <dgm:t>
        <a:bodyPr/>
        <a:lstStyle/>
        <a:p>
          <a:endParaRPr lang="ru-RU"/>
        </a:p>
      </dgm:t>
    </dgm:pt>
    <dgm:pt modelId="{0AD726D5-2EA7-461B-904F-3503CBACAEEF}" type="sibTrans" cxnId="{8754245F-7B79-400C-AF15-1795BA3E6EB1}">
      <dgm:prSet/>
      <dgm:spPr/>
      <dgm:t>
        <a:bodyPr/>
        <a:lstStyle/>
        <a:p>
          <a:endParaRPr lang="ru-RU"/>
        </a:p>
      </dgm:t>
    </dgm:pt>
    <dgm:pt modelId="{12D9CDF4-007B-4D34-AFA5-3EE59E6167B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rPr>
            <a:t>Осознание значимости ведения здорового образа жизни </a:t>
          </a:r>
          <a:endParaRPr lang="ru-RU" sz="2400" b="1" dirty="0">
            <a:solidFill>
              <a:srgbClr val="990033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2DCAAA-7595-4DB8-8514-225BD42CF35D}" type="parTrans" cxnId="{88D2C423-BF7E-4DE3-9117-F28706366E0C}">
      <dgm:prSet/>
      <dgm:spPr/>
      <dgm:t>
        <a:bodyPr/>
        <a:lstStyle/>
        <a:p>
          <a:endParaRPr lang="ru-RU"/>
        </a:p>
      </dgm:t>
    </dgm:pt>
    <dgm:pt modelId="{342D878C-66BB-47C8-B8E4-B71837155F07}" type="sibTrans" cxnId="{88D2C423-BF7E-4DE3-9117-F28706366E0C}">
      <dgm:prSet/>
      <dgm:spPr/>
      <dgm:t>
        <a:bodyPr/>
        <a:lstStyle/>
        <a:p>
          <a:endParaRPr lang="ru-RU"/>
        </a:p>
      </dgm:t>
    </dgm:pt>
    <dgm:pt modelId="{29481A9E-974E-433F-AA30-10A613486655}" type="pres">
      <dgm:prSet presAssocID="{85832FB5-6D55-4DBE-88B4-A47B57C1EB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568D1A-8B48-4040-9B21-1F1D6E5A7F1F}" type="pres">
      <dgm:prSet presAssocID="{0F759055-1A55-4126-B621-B685D5FE14D9}" presName="parentLin" presStyleCnt="0"/>
      <dgm:spPr/>
    </dgm:pt>
    <dgm:pt modelId="{B0B5D972-8B00-464A-B66D-41D7E3229E24}" type="pres">
      <dgm:prSet presAssocID="{0F759055-1A55-4126-B621-B685D5FE14D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3A7DA31-5362-4CC1-8C3E-5224A1605B82}" type="pres">
      <dgm:prSet presAssocID="{0F759055-1A55-4126-B621-B685D5FE14D9}" presName="parentText" presStyleLbl="node1" presStyleIdx="0" presStyleCnt="3" custScaleX="132770" custScaleY="2392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FAD5E-0059-44FE-8A30-E4AB326C3FE9}" type="pres">
      <dgm:prSet presAssocID="{0F759055-1A55-4126-B621-B685D5FE14D9}" presName="negativeSpace" presStyleCnt="0"/>
      <dgm:spPr/>
    </dgm:pt>
    <dgm:pt modelId="{5A18E641-AC0A-4793-AE90-6E1713F049F3}" type="pres">
      <dgm:prSet presAssocID="{0F759055-1A55-4126-B621-B685D5FE14D9}" presName="childText" presStyleLbl="conFgAcc1" presStyleIdx="0" presStyleCnt="3">
        <dgm:presLayoutVars>
          <dgm:bulletEnabled val="1"/>
        </dgm:presLayoutVars>
      </dgm:prSet>
      <dgm:spPr/>
    </dgm:pt>
    <dgm:pt modelId="{21B7569F-761B-4A99-9910-78F44D7B4C44}" type="pres">
      <dgm:prSet presAssocID="{B40A5CA9-7866-4B4A-924A-55F3DF5B1740}" presName="spaceBetweenRectangles" presStyleCnt="0"/>
      <dgm:spPr/>
    </dgm:pt>
    <dgm:pt modelId="{133476F3-21A5-4438-AD01-4561254767B1}" type="pres">
      <dgm:prSet presAssocID="{56DE663A-5AE4-4A0B-AA0A-E0D2762C7D85}" presName="parentLin" presStyleCnt="0"/>
      <dgm:spPr/>
    </dgm:pt>
    <dgm:pt modelId="{CDAEC940-7ED5-4599-8F39-2E7BEC238CF5}" type="pres">
      <dgm:prSet presAssocID="{56DE663A-5AE4-4A0B-AA0A-E0D2762C7D8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A80511F-4D11-46EB-8E96-87F5ABF9FFB1}" type="pres">
      <dgm:prSet presAssocID="{56DE663A-5AE4-4A0B-AA0A-E0D2762C7D85}" presName="parentText" presStyleLbl="node1" presStyleIdx="1" presStyleCnt="3" custScaleX="133019" custScaleY="2631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EBA52-C680-4C82-B4D0-7B2118E30797}" type="pres">
      <dgm:prSet presAssocID="{56DE663A-5AE4-4A0B-AA0A-E0D2762C7D85}" presName="negativeSpace" presStyleCnt="0"/>
      <dgm:spPr/>
    </dgm:pt>
    <dgm:pt modelId="{6D83C8D9-7F72-474B-83C7-FEC188A76034}" type="pres">
      <dgm:prSet presAssocID="{56DE663A-5AE4-4A0B-AA0A-E0D2762C7D85}" presName="childText" presStyleLbl="conFgAcc1" presStyleIdx="1" presStyleCnt="3">
        <dgm:presLayoutVars>
          <dgm:bulletEnabled val="1"/>
        </dgm:presLayoutVars>
      </dgm:prSet>
      <dgm:spPr/>
    </dgm:pt>
    <dgm:pt modelId="{2AFDA0A5-4C93-4654-8D6D-98939EAA484F}" type="pres">
      <dgm:prSet presAssocID="{0AD726D5-2EA7-461B-904F-3503CBACAEEF}" presName="spaceBetweenRectangles" presStyleCnt="0"/>
      <dgm:spPr/>
    </dgm:pt>
    <dgm:pt modelId="{095F1A37-1635-49D4-B4B1-45CC6A122166}" type="pres">
      <dgm:prSet presAssocID="{12D9CDF4-007B-4D34-AFA5-3EE59E6167B3}" presName="parentLin" presStyleCnt="0"/>
      <dgm:spPr/>
    </dgm:pt>
    <dgm:pt modelId="{CFA2EA30-227F-45FB-A38A-A1BD7C3A1822}" type="pres">
      <dgm:prSet presAssocID="{12D9CDF4-007B-4D34-AFA5-3EE59E6167B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8DE6100-4334-47E8-B8E6-85E9B033F096}" type="pres">
      <dgm:prSet presAssocID="{12D9CDF4-007B-4D34-AFA5-3EE59E6167B3}" presName="parentText" presStyleLbl="node1" presStyleIdx="2" presStyleCnt="3" custScaleX="132980" custScaleY="2411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BE636-19B0-4EDF-8582-D5FBE6EB55AD}" type="pres">
      <dgm:prSet presAssocID="{12D9CDF4-007B-4D34-AFA5-3EE59E6167B3}" presName="negativeSpace" presStyleCnt="0"/>
      <dgm:spPr/>
    </dgm:pt>
    <dgm:pt modelId="{E3A7CAA0-CED3-401D-955F-FDEEBA26D7C2}" type="pres">
      <dgm:prSet presAssocID="{12D9CDF4-007B-4D34-AFA5-3EE59E6167B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3C988B2-5378-47C3-BA19-675D01E814A9}" type="presOf" srcId="{0F759055-1A55-4126-B621-B685D5FE14D9}" destId="{B0B5D972-8B00-464A-B66D-41D7E3229E24}" srcOrd="0" destOrd="0" presId="urn:microsoft.com/office/officeart/2005/8/layout/list1"/>
    <dgm:cxn modelId="{C29AFF9E-E25E-4737-95EF-DA8CA95D9515}" type="presOf" srcId="{56DE663A-5AE4-4A0B-AA0A-E0D2762C7D85}" destId="{CDAEC940-7ED5-4599-8F39-2E7BEC238CF5}" srcOrd="0" destOrd="0" presId="urn:microsoft.com/office/officeart/2005/8/layout/list1"/>
    <dgm:cxn modelId="{2A4C7DC7-1FDD-4B99-8A84-BA70341CC786}" type="presOf" srcId="{85832FB5-6D55-4DBE-88B4-A47B57C1EB9B}" destId="{29481A9E-974E-433F-AA30-10A613486655}" srcOrd="0" destOrd="0" presId="urn:microsoft.com/office/officeart/2005/8/layout/list1"/>
    <dgm:cxn modelId="{E2E60584-553E-492F-9B71-BFD1F174103B}" type="presOf" srcId="{12D9CDF4-007B-4D34-AFA5-3EE59E6167B3}" destId="{CFA2EA30-227F-45FB-A38A-A1BD7C3A1822}" srcOrd="0" destOrd="0" presId="urn:microsoft.com/office/officeart/2005/8/layout/list1"/>
    <dgm:cxn modelId="{8754245F-7B79-400C-AF15-1795BA3E6EB1}" srcId="{85832FB5-6D55-4DBE-88B4-A47B57C1EB9B}" destId="{56DE663A-5AE4-4A0B-AA0A-E0D2762C7D85}" srcOrd="1" destOrd="0" parTransId="{7BA690AB-1D75-4F96-A933-5B331E3C3B36}" sibTransId="{0AD726D5-2EA7-461B-904F-3503CBACAEEF}"/>
    <dgm:cxn modelId="{CE616765-E613-4C3C-8B63-5720B0BE11F5}" type="presOf" srcId="{0F759055-1A55-4126-B621-B685D5FE14D9}" destId="{93A7DA31-5362-4CC1-8C3E-5224A1605B82}" srcOrd="1" destOrd="0" presId="urn:microsoft.com/office/officeart/2005/8/layout/list1"/>
    <dgm:cxn modelId="{9E5136CF-EBAD-4CBC-A0BF-3C7DEB175D7E}" type="presOf" srcId="{56DE663A-5AE4-4A0B-AA0A-E0D2762C7D85}" destId="{7A80511F-4D11-46EB-8E96-87F5ABF9FFB1}" srcOrd="1" destOrd="0" presId="urn:microsoft.com/office/officeart/2005/8/layout/list1"/>
    <dgm:cxn modelId="{D07DF8EB-0BDF-496B-B75E-7DF438B1F091}" srcId="{85832FB5-6D55-4DBE-88B4-A47B57C1EB9B}" destId="{0F759055-1A55-4126-B621-B685D5FE14D9}" srcOrd="0" destOrd="0" parTransId="{0F8C7C8C-4F14-494C-9138-7C406E246477}" sibTransId="{B40A5CA9-7866-4B4A-924A-55F3DF5B1740}"/>
    <dgm:cxn modelId="{9DB7990A-95FB-4622-95BA-3E0C766B15F5}" type="presOf" srcId="{12D9CDF4-007B-4D34-AFA5-3EE59E6167B3}" destId="{28DE6100-4334-47E8-B8E6-85E9B033F096}" srcOrd="1" destOrd="0" presId="urn:microsoft.com/office/officeart/2005/8/layout/list1"/>
    <dgm:cxn modelId="{88D2C423-BF7E-4DE3-9117-F28706366E0C}" srcId="{85832FB5-6D55-4DBE-88B4-A47B57C1EB9B}" destId="{12D9CDF4-007B-4D34-AFA5-3EE59E6167B3}" srcOrd="2" destOrd="0" parTransId="{FD2DCAAA-7595-4DB8-8514-225BD42CF35D}" sibTransId="{342D878C-66BB-47C8-B8E4-B71837155F07}"/>
    <dgm:cxn modelId="{52E2EA8F-456C-4797-86AB-BC64DE3A944D}" type="presParOf" srcId="{29481A9E-974E-433F-AA30-10A613486655}" destId="{BD568D1A-8B48-4040-9B21-1F1D6E5A7F1F}" srcOrd="0" destOrd="0" presId="urn:microsoft.com/office/officeart/2005/8/layout/list1"/>
    <dgm:cxn modelId="{2D466064-A6BC-4609-8D4D-0EF107B85FA1}" type="presParOf" srcId="{BD568D1A-8B48-4040-9B21-1F1D6E5A7F1F}" destId="{B0B5D972-8B00-464A-B66D-41D7E3229E24}" srcOrd="0" destOrd="0" presId="urn:microsoft.com/office/officeart/2005/8/layout/list1"/>
    <dgm:cxn modelId="{48F3FB6D-1C6B-4B4A-A3C0-27C913FB6FA1}" type="presParOf" srcId="{BD568D1A-8B48-4040-9B21-1F1D6E5A7F1F}" destId="{93A7DA31-5362-4CC1-8C3E-5224A1605B82}" srcOrd="1" destOrd="0" presId="urn:microsoft.com/office/officeart/2005/8/layout/list1"/>
    <dgm:cxn modelId="{B91B9BC8-E60A-47ED-93FC-FE52218841ED}" type="presParOf" srcId="{29481A9E-974E-433F-AA30-10A613486655}" destId="{7CEFAD5E-0059-44FE-8A30-E4AB326C3FE9}" srcOrd="1" destOrd="0" presId="urn:microsoft.com/office/officeart/2005/8/layout/list1"/>
    <dgm:cxn modelId="{EAA423EC-27E2-4646-AAB4-095497960351}" type="presParOf" srcId="{29481A9E-974E-433F-AA30-10A613486655}" destId="{5A18E641-AC0A-4793-AE90-6E1713F049F3}" srcOrd="2" destOrd="0" presId="urn:microsoft.com/office/officeart/2005/8/layout/list1"/>
    <dgm:cxn modelId="{B9BD63C5-5403-4873-A9F1-AB556CA151B2}" type="presParOf" srcId="{29481A9E-974E-433F-AA30-10A613486655}" destId="{21B7569F-761B-4A99-9910-78F44D7B4C44}" srcOrd="3" destOrd="0" presId="urn:microsoft.com/office/officeart/2005/8/layout/list1"/>
    <dgm:cxn modelId="{04549121-B265-461B-B269-277CD077FE3F}" type="presParOf" srcId="{29481A9E-974E-433F-AA30-10A613486655}" destId="{133476F3-21A5-4438-AD01-4561254767B1}" srcOrd="4" destOrd="0" presId="urn:microsoft.com/office/officeart/2005/8/layout/list1"/>
    <dgm:cxn modelId="{3AD36220-4760-46E3-81CD-9FF1C0280297}" type="presParOf" srcId="{133476F3-21A5-4438-AD01-4561254767B1}" destId="{CDAEC940-7ED5-4599-8F39-2E7BEC238CF5}" srcOrd="0" destOrd="0" presId="urn:microsoft.com/office/officeart/2005/8/layout/list1"/>
    <dgm:cxn modelId="{403F1105-0494-4327-A4E8-AC065AF03B1B}" type="presParOf" srcId="{133476F3-21A5-4438-AD01-4561254767B1}" destId="{7A80511F-4D11-46EB-8E96-87F5ABF9FFB1}" srcOrd="1" destOrd="0" presId="urn:microsoft.com/office/officeart/2005/8/layout/list1"/>
    <dgm:cxn modelId="{7EA7D1DC-DFE2-4977-85F5-EA93CA372867}" type="presParOf" srcId="{29481A9E-974E-433F-AA30-10A613486655}" destId="{9CFEBA52-C680-4C82-B4D0-7B2118E30797}" srcOrd="5" destOrd="0" presId="urn:microsoft.com/office/officeart/2005/8/layout/list1"/>
    <dgm:cxn modelId="{E2200F57-C54A-46C6-899E-6C67ACCA9803}" type="presParOf" srcId="{29481A9E-974E-433F-AA30-10A613486655}" destId="{6D83C8D9-7F72-474B-83C7-FEC188A76034}" srcOrd="6" destOrd="0" presId="urn:microsoft.com/office/officeart/2005/8/layout/list1"/>
    <dgm:cxn modelId="{C439B57B-E978-4E93-9D39-3D2729A6C951}" type="presParOf" srcId="{29481A9E-974E-433F-AA30-10A613486655}" destId="{2AFDA0A5-4C93-4654-8D6D-98939EAA484F}" srcOrd="7" destOrd="0" presId="urn:microsoft.com/office/officeart/2005/8/layout/list1"/>
    <dgm:cxn modelId="{3BAD9A19-C97B-4744-9FA6-7BA7EFE570CC}" type="presParOf" srcId="{29481A9E-974E-433F-AA30-10A613486655}" destId="{095F1A37-1635-49D4-B4B1-45CC6A122166}" srcOrd="8" destOrd="0" presId="urn:microsoft.com/office/officeart/2005/8/layout/list1"/>
    <dgm:cxn modelId="{42034874-F815-4E05-BBC9-1D7E7DBFBEF2}" type="presParOf" srcId="{095F1A37-1635-49D4-B4B1-45CC6A122166}" destId="{CFA2EA30-227F-45FB-A38A-A1BD7C3A1822}" srcOrd="0" destOrd="0" presId="urn:microsoft.com/office/officeart/2005/8/layout/list1"/>
    <dgm:cxn modelId="{DDACAB39-A462-4668-A2C6-45F6971BE055}" type="presParOf" srcId="{095F1A37-1635-49D4-B4B1-45CC6A122166}" destId="{28DE6100-4334-47E8-B8E6-85E9B033F096}" srcOrd="1" destOrd="0" presId="urn:microsoft.com/office/officeart/2005/8/layout/list1"/>
    <dgm:cxn modelId="{8D1FFBC9-D352-4F3C-9E4F-10E0389B4A87}" type="presParOf" srcId="{29481A9E-974E-433F-AA30-10A613486655}" destId="{6ACBE636-19B0-4EDF-8582-D5FBE6EB55AD}" srcOrd="9" destOrd="0" presId="urn:microsoft.com/office/officeart/2005/8/layout/list1"/>
    <dgm:cxn modelId="{46E666F9-68DB-435C-A07B-B68F9C36868E}" type="presParOf" srcId="{29481A9E-974E-433F-AA30-10A613486655}" destId="{E3A7CAA0-CED3-401D-955F-FDEEBA26D7C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8E641-AC0A-4793-AE90-6E1713F049F3}">
      <dsp:nvSpPr>
        <dsp:cNvPr id="0" name=""/>
        <dsp:cNvSpPr/>
      </dsp:nvSpPr>
      <dsp:spPr>
        <a:xfrm>
          <a:off x="0" y="896570"/>
          <a:ext cx="7315200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7DA31-5362-4CC1-8C3E-5224A1605B82}">
      <dsp:nvSpPr>
        <dsp:cNvPr id="0" name=""/>
        <dsp:cNvSpPr/>
      </dsp:nvSpPr>
      <dsp:spPr>
        <a:xfrm>
          <a:off x="365402" y="2770"/>
          <a:ext cx="6792034" cy="11299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rPr>
            <a:t>Демонстрация детьми и подростками социальной активности </a:t>
          </a:r>
          <a:endParaRPr lang="ru-RU" sz="2400" b="1" kern="1200" dirty="0">
            <a:solidFill>
              <a:srgbClr val="990033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0562" y="57930"/>
        <a:ext cx="6681714" cy="1019639"/>
      </dsp:txXfrm>
    </dsp:sp>
    <dsp:sp modelId="{6D83C8D9-7F72-474B-83C7-FEC188A76034}">
      <dsp:nvSpPr>
        <dsp:cNvPr id="0" name=""/>
        <dsp:cNvSpPr/>
      </dsp:nvSpPr>
      <dsp:spPr>
        <a:xfrm>
          <a:off x="0" y="2392740"/>
          <a:ext cx="7315200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0511F-4D11-46EB-8E96-87F5ABF9FFB1}">
      <dsp:nvSpPr>
        <dsp:cNvPr id="0" name=""/>
        <dsp:cNvSpPr/>
      </dsp:nvSpPr>
      <dsp:spPr>
        <a:xfrm>
          <a:off x="365402" y="1386170"/>
          <a:ext cx="6804772" cy="1242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rPr>
            <a:t>Получение социально ориентированных знаний, представлений, лежащих в основе социально-активной и социально-значимой деятельности </a:t>
          </a:r>
          <a:endParaRPr lang="ru-RU" sz="2000" b="1" kern="1200" dirty="0">
            <a:solidFill>
              <a:srgbClr val="990033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6067" y="1446835"/>
        <a:ext cx="6683442" cy="1121400"/>
      </dsp:txXfrm>
    </dsp:sp>
    <dsp:sp modelId="{E3A7CAA0-CED3-401D-955F-FDEEBA26D7C2}">
      <dsp:nvSpPr>
        <dsp:cNvPr id="0" name=""/>
        <dsp:cNvSpPr/>
      </dsp:nvSpPr>
      <dsp:spPr>
        <a:xfrm>
          <a:off x="0" y="3785029"/>
          <a:ext cx="7315200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E6100-4334-47E8-B8E6-85E9B033F096}">
      <dsp:nvSpPr>
        <dsp:cNvPr id="0" name=""/>
        <dsp:cNvSpPr/>
      </dsp:nvSpPr>
      <dsp:spPr>
        <a:xfrm>
          <a:off x="365402" y="2882340"/>
          <a:ext cx="6802777" cy="11388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rPr>
            <a:t>Осознание значимости ведения здорового образа жизни </a:t>
          </a:r>
          <a:endParaRPr lang="ru-RU" sz="2400" b="1" kern="1200" dirty="0">
            <a:solidFill>
              <a:srgbClr val="990033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0996" y="2937934"/>
        <a:ext cx="6691589" cy="1027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55E91-FA2B-433B-9A6D-CFFD82B287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144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1046B-5444-4C2E-A87E-82EE76BCD9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967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E585-C282-42C7-8007-F18C3CD4E2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591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A567B-3D1B-4113-A154-426255204F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680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144D5-D6C2-479C-9AED-71B68D5D54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747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F4DDC-AC5F-4C64-82E1-3F2E686BDA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344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E8BC8-24A1-47C0-AC57-4ECBD21947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55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808F9-7893-4EB1-AC53-5B4B7A4706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17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7E59B-7E18-469A-9916-C7595B490A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077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59A4E-DB94-404D-B1EF-1DF62197DF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164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820D9-0D2F-47A5-B0C9-D1EEBE49AC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769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12E69F3E-B8F8-4901-B882-F0E4E24ADA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0" r:id="rId2"/>
    <p:sldLayoutId id="2147483876" r:id="rId3"/>
    <p:sldLayoutId id="2147483871" r:id="rId4"/>
    <p:sldLayoutId id="2147483877" r:id="rId5"/>
    <p:sldLayoutId id="2147483872" r:id="rId6"/>
    <p:sldLayoutId id="2147483878" r:id="rId7"/>
    <p:sldLayoutId id="2147483879" r:id="rId8"/>
    <p:sldLayoutId id="2147483880" r:id="rId9"/>
    <p:sldLayoutId id="2147483873" r:id="rId10"/>
    <p:sldLayoutId id="21474838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cvr-nu.ru/wp-content/uploads/2020/07/Bez-imeni-2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http://cvr-nu.ru/wp-content/uploads/2020/07/Bez-imeni-2.jpg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31888" y="381000"/>
            <a:ext cx="7794625" cy="380206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3200" b="1" dirty="0" err="1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Новоуральский</a:t>
            </a:r>
            <a:r>
              <a:rPr lang="ru-RU" sz="32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городской округ</a:t>
            </a:r>
            <a:br>
              <a:rPr lang="ru-RU" sz="32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МАУ ДО «</a:t>
            </a:r>
            <a:r>
              <a:rPr lang="ru-RU" sz="4000" b="1" dirty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ЦВР»</a:t>
            </a:r>
            <a:br>
              <a:rPr lang="ru-RU" sz="4000" b="1" dirty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участник конкурса </a:t>
            </a:r>
            <a:r>
              <a:rPr lang="ru-RU" sz="2800" b="1" dirty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лучших муниципальных практик </a:t>
            </a:r>
            <a:r>
              <a:rPr lang="ru-RU" sz="28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 </a:t>
            </a:r>
            <a:r>
              <a:rPr lang="ru-RU" sz="2800" b="1" dirty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инициатив социально-экономического развития </a:t>
            </a:r>
            <a:r>
              <a:rPr lang="ru-RU" sz="28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 </a:t>
            </a:r>
            <a:r>
              <a:rPr lang="ru-RU" sz="2800" b="1" dirty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муниципальных образованиях</a:t>
            </a:r>
            <a:br>
              <a:rPr lang="ru-RU" sz="2800" b="1" dirty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2800" b="1" dirty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на территориях присутствия </a:t>
            </a:r>
            <a:r>
              <a:rPr lang="ru-RU" sz="28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2800" b="1" dirty="0" err="1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Госкорпорации</a:t>
            </a:r>
            <a:r>
              <a:rPr lang="ru-RU" sz="28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«</a:t>
            </a:r>
            <a:r>
              <a:rPr lang="ru-RU" sz="2800" b="1" dirty="0" err="1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Росатом</a:t>
            </a:r>
            <a:r>
              <a:rPr lang="ru-RU" sz="2800" b="1" dirty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» в 2021 году</a:t>
            </a:r>
            <a:r>
              <a:rPr lang="ru-RU" sz="4000" b="1" dirty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/>
            </a:r>
            <a:br>
              <a:rPr lang="ru-RU" sz="4000" b="1" dirty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endParaRPr lang="ru-RU" sz="4000" b="1" dirty="0" smtClean="0">
              <a:solidFill>
                <a:srgbClr val="92222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195" name="AutoShape 7" descr="data:image/jpeg;base64,/9j/4AAQSkZJRgABAQAAAQABAAD/2wCEAAkGBxQTEhQUEhQUFRQXFxQVFBcUFBQUFBQUFRQXFxUUFBQYHCggGBwlHBQUITEhJSkrLi4uFx8zODMsNygtLisBCgoKDg0OGxAQGywkHyQsLCwtLCwsLCwsLCwsLCwsLCwsLCwsLCwsLCwsLCwsLCwsLCwsLCwsLCwsLCwsLCwsLP/AABEIALABHwMBIgACEQEDEQH/xAAcAAACAgMBAQAAAAAAAAAAAAADBAIFAAEGBwj/xAA9EAABAwIEAwYDBgQFBQAAAAABAAIDBBEFEiExQVFxBhMiYYGRMqGxByNCUtHwFGLB4RVygpKiJDNDsvH/xAAbAQABBQEBAAAAAAAAAAAAAAAFAQIDBAYAB//EAC8RAAIBAwQBAgUDBAMAAAAAAAABAgMEEQUSITFBE1EiMjNxkWGBsRQj0fEkweH/2gAMAwEAAhEDEQA/AAYayzlYVsnhWo4gwXVVV14zZVEo4XIqYGRmqGBqnMuYJQDVDrluEk0aHRopxaYd1PfUIMg0VjTlDrqfS4Wn0rU41oqEuwZrOkOLdWkvuiik3RoUGXdGhR4zDDLQUgsYwkgC5J0AG5Ka2IjaYpsKe83Phb57noFcUuGiMAusX767N4afqpscToN+aEXOo9xp/kvUbXHM/wAA6bBWDe7uug+SsqbD2jRrArLCcNFgXOHT9VZ92xuyCt5eQnGmsFBJhDXfE39Uo7s6G6tJHXVdZ4VhjC5e4rppnA10Dm7i45hVklHndpsvSKrDmSAg8dLrmKvDzBo4acHcD+hS7VJ8kM4bSiqIQ0KsYdU3ilVc2G3FJsRfS18xHfcUohwVolYFhRgEGAqYQwiBccEYihBaUYJBGacgxyZXIzkrJuuaymhYvDHnT3smmOACUgZohSS2NllqnwTeQrHlC1ZWnPbgn6OIOFyhRUQeblFrJxE3XRMivLFA4nUhgsqOJ1zco08vealAg0KhfNaP3DNgsUZMfYiBDjRFsI9GTqfMy5nq7iyqZKAudccd1qJxzXXQ0cYtdY/O8LYFoYcrbKtkPjNk5is9rgKugVC9azhGk0WPwtllCjvOiBEiybKnRqSpyUohmcVLhlJXxWNwoQp2pbdKMFtF6Fp90q9FPyYDWLL+nrNrphlc4OwRtzkeIjS/Bu1h1+ipQV0dQAG9Br6aW+ih1Sq4wUV5KdnBOTb8CmIYgbeZsPf9/NMYdJmNhqSqCoeS6/I3HXh83K/wJthf9m2n9EBUgio8nSQnw7ojZkmHaLYcopMtwXBYB6O2VIRPR2lOizmh3OozwtkY5jxdpFiP05FBYiAqRDWjyvGcOdTzOicbjdp/M07H9fMJWNd921oBJDnA8ceo55Do4fQ+i4GNGdLS2soajLMYoOForAsKLgk0EVqGFNi44mEZqE1FamiGFLTJopeUJUcg8cvhST36+qZhOiUmbqstqEWqrC1Nrai+whvhVN2pbdW2GuIaqzG/FdQSzgkWMFRT6BRiPi9UYMsEvBumR+tELWf0JFlEjBAiRgtjHoyU/mYw1ivqP4QqfujeytWeFoWMpoM55KnFBqUrBumqpwcSlYN0Nu+JGn0j6bLKJTk2UIlOQqpEKvsRkOqHLFfUeqJJujQoxpl+7eph9Mo6lYxuaTXkTp23c0eY+qvq0+E8jv7Xsq1lMe8Zl4uA9yrWpMZBYWOsN35je/O21kb1SvGWxp+GZC2tKlOU4yXRzknPr7/uyu8Ims0eRSNTSW8xc2PMFM4UOHJCFIs7GmX0ZJGqO0BDjGii4kbappP0hmBHdUMabFwB6qhqKpw+I5f3yGqraqWM3DpAD5uAOu17beqfEZJnXsxGPg9p6FNsqAbarziFoZsSdeOvzXVU8pEOc7AE/wBkqmdgvZbSNcw7EFp6EWK8qdGWuLTu0lp6g2KtziM+bP4ms56EW8wDcBQx1wc5rrDM4XcRxPMorpdbFRw9/wDoH31NuG72K5qwrForQAkwKbUMIjSuOCtCK1BaUZpTWNJIMoRkKRcjgcD7aJqOkzG6QZGS4WV1E8Naguo005psv0H8JCokDGqta/MdVGseZHabID3ZUMby/wBCybrrNF1VU7tUarnzJenOqii814hi1WLeRaQlGCBCUcFbGPRkpds6WniAFzuqfGsQt4RumsUxARiyqI6fvDc9VkZeyC5GncSNUeA6ormBrUKDdCLtfEavSF/ZLGJTl2UI1KRVEE32JSbokKG/dEiTiQfpXeJp5EJ+JrbSl/wkn2t/dVUZV1C9pYQSBcjpe1iPkD7ohQrOcdsvAE1GmotSXkq6ZzZGDKCB4gL72abA+1vdFpIcrrpuKnMUjxluxzQWEfCLE3B5E6ey08clNjAK8jjSiMHPVVxkIR4ZUqZzGpsOY/4m3HnqPZVtXgETpA/Kc7duWm2h6BWsM5TLQCp4sY457Of/AMJaAAGgef8AQKzo6PNE6M8QQOvBHrJgAsoJUmFkXHBzdFgUhkcXTuykWDSbZddRl2PEeqrathzva7cOI9jZegywa5tNdfXyXHdpgP4gkcWtJ66j6AJXXdCSqIsWVGNVypNdoo3C2igU3LHceaUK1dvXjWgpIzV7aStqrg/2MCm1DCm1TlQK0orCgtRWJBGFQpERQeuQgGF1ih4lVHQBbJsUKpF7IVqkfhyi7bPwWGGw3bdVOOHKbBXmGOs1UuPi5ugcpPoupLGSlMiNTnVI31TdOdVHSeK0QzQX/GZbQJgJWBMraR6MhP5mCxUlzxdW+GM8IVfWM1HUq1ohZoWMj2GPIlXcVCnRKzcqFOhVz8zNdpi/sosI1KTZQjUpVXiX32Jv3U4lB6lEUpINMQpq90EjX2zRusyRvPkeoRWFQrIM7SOh9lLQk1NfqDr+nvoyftz+DoBJE9gLX2adRr/RLgqqoGWjtyPt+9VZRojkz65CFtwpQN5rbVos5LkcMxGyaEqroXozJFNETItikzmlrrEtub6E25Kvp+1IMmQse3WzXFvhd0Ivb1srnvg7RK1VEDawG/snNezOci0gr84tyXLY/LmqHeQaPkD/AFK6WHK2O+2UEnoBquJMpc4uduSSepVS8liKiE9Jhmcp+yx+f9BWlLVLOIR7rRVjSb90Z7JPhk+q2CuaWV2hMKYUXtsVJq2iaayjz6cHCTiyYRYyggokZSjGHUXrYWnLhBWULIoMy3MFqCfKql/DdSLFu8SG3yZAqerd3l0bE5C8WCBhtOd3LOtZeC8uCrlpSDqtwbq0xZ4tbiquDdU6vwT4NFYfFSwW0Y0BRwhU2yKdFqrC5Vamvcz2q2bo1Ny6ZZxRB+63X1IjasbJ3Ysq2v8AvNOCz3SH9gmVWa5TVNukoYC3Qp2lQWu8yZtbBJUUWLFuUrUZWSFQIteRN6lEVGRbiKUlHGlGp3AOF9uPRAYjwRF7mtaLucQB1KWLecogqJNNPoa7uwIUM6fxClMZyk3IsCeZtuq6ZFOV2ZXjwMMluEeJ6pXyFvkj09Z5pcjSyfofJL1LM+xI8wpGYEIsFjsVJF8nHPVOFSEkColb/s+uXVRpcMqmHSqa4fzs8RHK7SF0c1FmQYMJAN7k9SVIkx6YpVzSsik7wg3aGAi+pdod/LMqaMqz7VS2eyMcBmPU6D5A+6rGIbdSzPHsHdMp7aWfd5ChRK2tFVV7hI09twgBMBRlZxC2Oj33qQ2SfKMbr2nbX60F9wYRGoQU2FHTLDDStlRatrhoCVJTJ6VJTqOut1NolpPEjVEbmxVlW2Yy/kqvD/iTuLP8CyucIJ4ycq+oL3knmmY22KVhb4/VW/dCwUFaOVkJ6fX2y2MPAU3a480rAEywpllduhU/QOXdpG5pbWQxaoubBbwgXNioVLNfVGwoeNPzmRlOh3EIQBdLUu6fxLVqRpt0MuY4mzX6bNSoosGLHrGLJFVRf8icoWRrUpWRJxKORq37LZXVcbcwzBrpLcbNFr25XcFTZwASdABcnkANVzuB9qzTVZnLA8ODmOF7OEbnA2aeYyj2Vyyt/Ulufj+QLqt56ENi7ln9ke1Yth7ZRcHLJwPB3k79VxtbSuY7K8WP18weK6nCMZiqoxJC4Obx/M0/lcOBTksQeLPaHt5EXt0PBFZ0lIzsamDgbAixSslPY3C7Kr7Mg6xOIPJ+o9HDUfNUdbh74zaRthwO7T0IUEqTXZLvTKYuO2q2yoc1Nuh1QZYTfRIkI8oNBix2IRX4yG6nT97BRwzCnyktbbNlcRfbMAcoPlew9Vxv+LCTcFrho5p3aRoRbyKmjGTjlEcq214Y/V1Zllc86XOg5AaAfJFYq+Odt9/cFOxytOxHuPohdajUTbcX+DVWdzQdNRU1+UMArRWgpEKs+AgRspgqCkFNQrOjNSiR1aSqRcWBkZYrQKZIuEs4WK3lldRuKakjzvU7GVrVx4fQeNTQoyjBXAUwUoSU4T0qVLdQuksxY6DwyGHU+pJU8SdpZNSTBrSeSojOXOudllqy2toJxYFtLYklG/iNQEeWQWVS1pzqCrhRLdp9VFzAU0EnTptqES7NpDonUMvtzRsLpzfMdlHCml+6tKuQMaisYLswuQFbOLWSkO6ppaoyP02VvStQ+99zRaLPuI+xbkWmrb0PQe8iUqyNbmVZW4mGCzbF3yH6qelRnVeIkdzd0reG6o/8v7BO0FaGsyDd2/8Al/ufouNnkuU3UVBeSXG55lKOaj9CiqVNRRiLy6dzVdR/svZDODYxNSyCSF5a7Yjdrh+VzeI/YXtHYztfHWttoyZo8cZP/JnNv04rwlwU6KrfE9skbi17TdrhoQVJgrxk0fUURRHQgixFwdwdQeoXE/Z/20ZWDu32bO0Xc3g8D8bPLmOHTVd0xITJ5KGv7OMdrH4D7t9uHouTxmmfAfvGkD827D0P6r0qQgAkkAAEkk2AA1JJOwXivbvt8+okMNM6SOnb8b2xgvkYbWkbmIs0302vcG+tgx00x3qOKPQ+xVKe77xwy5/gB+LINiR579LLzn7VOyz6eqdUwj7qY53NH4ZD8fufF1cVx7KxxdmfI4PebvJMjS1o8QaCLgh1gRobEN81672Yxb+OoxDOLyMHhJNy9ltNTu4NI67qSKwsEEp7jyelrcw13RXvRO2OCOpZ7t+B2oSdNUB481KpeCJoajq3N2JHQ2TMeLvHI9QPqFXOCESmzpwl8yTJKVerT+STX2Z0kOLsO4LfmB/VWDXAi41B2I1BXFtkVhg+I5JAxx8D9v5XfoUNurCO3dT79g9p+s1N6hXeU/Pt9zp2lalZdYpNcodOvXb1F7BjULKNzScX2BjRwoPZxC2CtzTqKcVJHnNxQlRm4S8GPSkqbelZVKiFCkji7RDnYGhFa3VBxI6LO3sVGqwlS5RXCqufJNsjuqbNYq5pnaIbLmLL1r9VDMCcak4E21C5dmyh0XYiEbVztZiHeuLRsFaY5ObWC5mgb40WlLwjD4LenpQ0XT8TxewQZnWYtUR1VK9fwhnRfqssWqMzwASTYDihz1LYxdx6Diei5rE8Rc866Dg0cOvmoLSylW5fEQnf6nC2+Fcy9vb7hsRxW9w3Qc+JVHLJdallQHOR6FONOO2K4MjWr1K099R5ZB8gG/0UWyg8QsJQ3sB4JSIk9DspNaBssKQ4lS1Do3tfG4te0hzXN0LSOIXvX2f9tWVrMj7NqGDxtGgeB/5GDlzHD2XgKNRVb4ntkjcWPabtcNCD+/dIOjLB7X9p4qqiHuaYgQ3++1IfLb8APBnPn0GvidXRPidaSNzLkuIzW+7H4ASNTpvr0XuvY7tCyvgzaCVlhMwcCdnt/lNjboRwTGI4BHOxzJWA725kHbXgQlwh7WeTwKGbg7vbGxks4G8ILco13seenw6aL1H7HcTa8zU7z43DvW6NGUtAb4ddTax0Atl815x2nwoU9VLFa7RqALNOXJdvC254anKj9msWdTzRStN+6d3zmnLGSfge1rjq67SNONzpuUiGdPJ7H2wwPv4XMcAHjUEbZhy8ivHcUw51OGSWNnOLXDkQLj6H2X0XnZPE2WMhzHtDmnmCLhcL247Pd5SzBg8Q+8HVuv6pw6UTyvfUcf3qtHUJXD5uBTRT1yiIG4WQpxpflr7I5CGQuZx1uDVnexAn4ho70Gh9U8FynZOoyvLDsdPUaj5XXWLOXlL06rx0+Tc6XcevbpvtcP8Ab/wIxRcyyxpTFrj6I1o+obX6Uwbrem+tD1ILlCrkvIEy4IEi1iZh8YfIBrd0lXhMTvsFUvqiXWQXUo4lkvW74EXxnMraCOzdUeCkFrlL1U9jYIRNbYsIWrzVQxAnGJGmTjEKkuTZU+iwxpl1RUEXjVpUVYe6w4IkcIaM3FFFHngw7Zqq0YVWyYkIhfjbS+3UpPGMWy3A3XMTzOcbk3SujGfMiSlc1KOdjwy5qsUzkkuBKVfNdVaIyQhWlLHBWeW8scLlAlQa+6knCGFQeDuFJYuOINddYtub6Faa73SHGKJU1FIziz7NY3JSTtmi3GjmnaRh+Jjutt+BAK+gsLr46mFk8Rux4uOYP4muHAg6FfNK7X7Nu1n8JN3crv8Ap5SA6+0b9hJ5DgfKx4JR8ZYNfa5S2r/zNMUbi0fEBdxe9o2Hhi1J/wDnI0fi1P3gH3ktiBJlBylveOBvuOB38iu5+2SAfxcZINnRN8TbktY2R+fw7OvnbufquHhGa2cB1/vHuYC+RjASxwcLho4H1brrZNfYkuz1L7Ke1diKWZ+YPJMbi57nCRznXY8kW1tca7u89PSpoBcg7FfN8NUQWuL7Oc4Ozd6Wm0dwGubHq112tIO/HbVe+djMcFZSMeSDK0Bstriz8oJ0I43B5a6XSjoS8Hg3ajDDS1s0XAOzN/yO8Tf09EO9xdegfbZg+kVS0bfdSHrqwn1uPULzmifcWTkMksMJdRcplRKVjQMEhZIHDQ6EdQu8pZg9rXDYi/TmPQ3C4CfQgrpOzVZuw8fE3rxH9fRD7+jvhuXa/gNaLdelW9N9S/nx/g6EI0ZQAURiDRk4vKNdJZWGEnZcXCRerBpStVHbULa6VfKtDa+0YfW9O9Kfqw6ZXzsulYsOF8yceFN5s0qbUoramCbf2EK6sDBbiq1oubpbEHEvuU3TbIDVeYsJ2ixVQ7TpxqSp04woTI2VPo3S0uXxHdZUVv4b6p3EjlGi5c3zX43RRvHRh0iuxr/uEcrfPVVhKssZP3jv9P8A6hVinXRH5Mut3UViU4I1yYa66UBRGOTkxA91tRvxW7p4htac262suuOBh3A7/I9Fuyk5t1AE7H35/wB0hxshaCmolqU4tq/FnTwwRSvI7q8Yk8RPcPy+F4bq7KWjqAOIVda9i8BneEeJtg1rBdrvuYxpqL+mxvdCaUwySxdlJY52Vnh8MeQjLJnJN9bNP+7yTWLkN4jr8BlsxrhlihLAcrs2gsMwYSdtyV132adoBDV22jmJa4Fz3ujy5RCHEi1hfID567BcgxursoaHG0TQG9415Iyvc17z4TfKQR+bS1lMvteziNWxtzSEPjF8z7saNWXzdNNyuEzjk+he1OFNqqWWI/jacp5OGrT6EBfNsALHlrhYgkOHIg2I9wV9D9icb/iqVkhtm1a+17ZmmxIvrY2v6rxr7S8O7jEZbCzZLSj/AFaO/wCQPuuJJ8rJVOQyVthuEOR1lIyIFUG4PkQjYfOWkEbg3QGt8Lr7nVChkso2OTa5R6JSzBzQ4bEX/t9U0wrnOzdTuw7fE36ELomLO3FL0qjibyyuf6ihGfnz9wyi/UWKkFB5UlrcSo1FNElejGtBwkV0zLFRmdp6JqpZcdFU1VRZbKtUVe23owFa2lbV3B/sUtY3VMwaBHbGHalDlNtEBmsQZbteaqGKdNsKTgTbEKl2bCn0f//Z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8196" name="AutoShape 9" descr="data:image/jpeg;base64,/9j/4AAQSkZJRgABAQAAAQABAAD/2wCEAAkGBxQTEhQUEhQUFRQXFxQVFBcUFBQUFBQUFRQXFxUUFBQYHCggGBwlHBQUITEhJSkrLi4uFx8zODMsNygtLisBCgoKDg0OGxAQGywkHyQsLCwtLCwsLCwsLCwsLCwsLCwsLCwsLCwsLCwsLCwsLCwsLCwsLCwsLCwsLCwsLCwsLP/AABEIALABHwMBIgACEQEDEQH/xAAcAAACAgMBAQAAAAAAAAAAAAADBAIFAAEGBwj/xAA9EAABAwIEAwYDBgQFBQAAAAABAAIDBBEFEiExQVFxBhMiYYGRMqGxByNCUtHwFGLB4RVygpKiJDNDsvH/xAAbAQABBQEBAAAAAAAAAAAAAAAFAQIDBAYAB//EAC8RAAIBAwQBAgUDBAMAAAAAAAABAgMEEQUSITFBE1EiMjNxkWGBsRQj0fEkweH/2gAMAwEAAhEDEQA/AAYayzlYVsnhWo4gwXVVV14zZVEo4XIqYGRmqGBqnMuYJQDVDrluEk0aHRopxaYd1PfUIMg0VjTlDrqfS4Wn0rU41oqEuwZrOkOLdWkvuiik3RoUGXdGhR4zDDLQUgsYwkgC5J0AG5Ka2IjaYpsKe83Phb57noFcUuGiMAusX767N4afqpscToN+aEXOo9xp/kvUbXHM/wAA6bBWDe7uug+SsqbD2jRrArLCcNFgXOHT9VZ92xuyCt5eQnGmsFBJhDXfE39Uo7s6G6tJHXVdZ4VhjC5e4rppnA10Dm7i45hVklHndpsvSKrDmSAg8dLrmKvDzBo4acHcD+hS7VJ8kM4bSiqIQ0KsYdU3ilVc2G3FJsRfS18xHfcUohwVolYFhRgEGAqYQwiBccEYihBaUYJBGacgxyZXIzkrJuuaymhYvDHnT3smmOACUgZohSS2NllqnwTeQrHlC1ZWnPbgn6OIOFyhRUQeblFrJxE3XRMivLFA4nUhgsqOJ1zco08vealAg0KhfNaP3DNgsUZMfYiBDjRFsI9GTqfMy5nq7iyqZKAudccd1qJxzXXQ0cYtdY/O8LYFoYcrbKtkPjNk5is9rgKugVC9azhGk0WPwtllCjvOiBEiybKnRqSpyUohmcVLhlJXxWNwoQp2pbdKMFtF6Fp90q9FPyYDWLL+nrNrphlc4OwRtzkeIjS/Bu1h1+ipQV0dQAG9Br6aW+ih1Sq4wUV5KdnBOTb8CmIYgbeZsPf9/NMYdJmNhqSqCoeS6/I3HXh83K/wJthf9m2n9EBUgio8nSQnw7ojZkmHaLYcopMtwXBYB6O2VIRPR2lOizmh3OozwtkY5jxdpFiP05FBYiAqRDWjyvGcOdTzOicbjdp/M07H9fMJWNd921oBJDnA8ceo55Do4fQ+i4GNGdLS2soajLMYoOForAsKLgk0EVqGFNi44mEZqE1FamiGFLTJopeUJUcg8cvhST36+qZhOiUmbqstqEWqrC1Nrai+whvhVN2pbdW2GuIaqzG/FdQSzgkWMFRT6BRiPi9UYMsEvBumR+tELWf0JFlEjBAiRgtjHoyU/mYw1ivqP4QqfujeytWeFoWMpoM55KnFBqUrBumqpwcSlYN0Nu+JGn0j6bLKJTk2UIlOQqpEKvsRkOqHLFfUeqJJujQoxpl+7eph9Mo6lYxuaTXkTp23c0eY+qvq0+E8jv7Xsq1lMe8Zl4uA9yrWpMZBYWOsN35je/O21kb1SvGWxp+GZC2tKlOU4yXRzknPr7/uyu8Ims0eRSNTSW8xc2PMFM4UOHJCFIs7GmX0ZJGqO0BDjGii4kbappP0hmBHdUMabFwB6qhqKpw+I5f3yGqraqWM3DpAD5uAOu17beqfEZJnXsxGPg9p6FNsqAbarziFoZsSdeOvzXVU8pEOc7AE/wBkqmdgvZbSNcw7EFp6EWK8qdGWuLTu0lp6g2KtziM+bP4ms56EW8wDcBQx1wc5rrDM4XcRxPMorpdbFRw9/wDoH31NuG72K5qwrForQAkwKbUMIjSuOCtCK1BaUZpTWNJIMoRkKRcjgcD7aJqOkzG6QZGS4WV1E8Naguo005psv0H8JCokDGqta/MdVGseZHabID3ZUMby/wBCybrrNF1VU7tUarnzJenOqii814hi1WLeRaQlGCBCUcFbGPRkpds6WniAFzuqfGsQt4RumsUxARiyqI6fvDc9VkZeyC5GncSNUeA6ormBrUKDdCLtfEavSF/ZLGJTl2UI1KRVEE32JSbokKG/dEiTiQfpXeJp5EJ+JrbSl/wkn2t/dVUZV1C9pYQSBcjpe1iPkD7ohQrOcdsvAE1GmotSXkq6ZzZGDKCB4gL72abA+1vdFpIcrrpuKnMUjxluxzQWEfCLE3B5E6ey08clNjAK8jjSiMHPVVxkIR4ZUqZzGpsOY/4m3HnqPZVtXgETpA/Kc7duWm2h6BWsM5TLQCp4sY457Of/AMJaAAGgef8AQKzo6PNE6M8QQOvBHrJgAsoJUmFkXHBzdFgUhkcXTuykWDSbZddRl2PEeqrathzva7cOI9jZegywa5tNdfXyXHdpgP4gkcWtJ66j6AJXXdCSqIsWVGNVypNdoo3C2igU3LHceaUK1dvXjWgpIzV7aStqrg/2MCm1DCm1TlQK0orCgtRWJBGFQpERQeuQgGF1ih4lVHQBbJsUKpF7IVqkfhyi7bPwWGGw3bdVOOHKbBXmGOs1UuPi5ugcpPoupLGSlMiNTnVI31TdOdVHSeK0QzQX/GZbQJgJWBMraR6MhP5mCxUlzxdW+GM8IVfWM1HUq1ohZoWMj2GPIlXcVCnRKzcqFOhVz8zNdpi/sosI1KTZQjUpVXiX32Jv3U4lB6lEUpINMQpq90EjX2zRusyRvPkeoRWFQrIM7SOh9lLQk1NfqDr+nvoyftz+DoBJE9gLX2adRr/RLgqqoGWjtyPt+9VZRojkz65CFtwpQN5rbVos5LkcMxGyaEqroXozJFNETItikzmlrrEtub6E25Kvp+1IMmQse3WzXFvhd0Ivb1srnvg7RK1VEDawG/snNezOci0gr84tyXLY/LmqHeQaPkD/AFK6WHK2O+2UEnoBquJMpc4uduSSepVS8liKiE9Jhmcp+yx+f9BWlLVLOIR7rRVjSb90Z7JPhk+q2CuaWV2hMKYUXtsVJq2iaayjz6cHCTiyYRYyggokZSjGHUXrYWnLhBWULIoMy3MFqCfKql/DdSLFu8SG3yZAqerd3l0bE5C8WCBhtOd3LOtZeC8uCrlpSDqtwbq0xZ4tbiquDdU6vwT4NFYfFSwW0Y0BRwhU2yKdFqrC5Vamvcz2q2bo1Ny6ZZxRB+63X1IjasbJ3Ysq2v8AvNOCz3SH9gmVWa5TVNukoYC3Qp2lQWu8yZtbBJUUWLFuUrUZWSFQIteRN6lEVGRbiKUlHGlGp3AOF9uPRAYjwRF7mtaLucQB1KWLecogqJNNPoa7uwIUM6fxClMZyk3IsCeZtuq6ZFOV2ZXjwMMluEeJ6pXyFvkj09Z5pcjSyfofJL1LM+xI8wpGYEIsFjsVJF8nHPVOFSEkColb/s+uXVRpcMqmHSqa4fzs8RHK7SF0c1FmQYMJAN7k9SVIkx6YpVzSsik7wg3aGAi+pdod/LMqaMqz7VS2eyMcBmPU6D5A+6rGIbdSzPHsHdMp7aWfd5ChRK2tFVV7hI09twgBMBRlZxC2Oj33qQ2SfKMbr2nbX60F9wYRGoQU2FHTLDDStlRatrhoCVJTJ6VJTqOut1NolpPEjVEbmxVlW2Yy/kqvD/iTuLP8CyucIJ4ycq+oL3knmmY22KVhb4/VW/dCwUFaOVkJ6fX2y2MPAU3a480rAEywpllduhU/QOXdpG5pbWQxaoubBbwgXNioVLNfVGwoeNPzmRlOh3EIQBdLUu6fxLVqRpt0MuY4mzX6bNSoosGLHrGLJFVRf8icoWRrUpWRJxKORq37LZXVcbcwzBrpLcbNFr25XcFTZwASdABcnkANVzuB9qzTVZnLA8ODmOF7OEbnA2aeYyj2Vyyt/Ulufj+QLqt56ENi7ln9ke1Yth7ZRcHLJwPB3k79VxtbSuY7K8WP18weK6nCMZiqoxJC4Obx/M0/lcOBTksQeLPaHt5EXt0PBFZ0lIzsamDgbAixSslPY3C7Kr7Mg6xOIPJ+o9HDUfNUdbh74zaRthwO7T0IUEqTXZLvTKYuO2q2yoc1Nuh1QZYTfRIkI8oNBix2IRX4yG6nT97BRwzCnyktbbNlcRfbMAcoPlew9Vxv+LCTcFrho5p3aRoRbyKmjGTjlEcq214Y/V1Zllc86XOg5AaAfJFYq+Odt9/cFOxytOxHuPohdajUTbcX+DVWdzQdNRU1+UMArRWgpEKs+AgRspgqCkFNQrOjNSiR1aSqRcWBkZYrQKZIuEs4WK3lldRuKakjzvU7GVrVx4fQeNTQoyjBXAUwUoSU4T0qVLdQuksxY6DwyGHU+pJU8SdpZNSTBrSeSojOXOudllqy2toJxYFtLYklG/iNQEeWQWVS1pzqCrhRLdp9VFzAU0EnTptqES7NpDonUMvtzRsLpzfMdlHCml+6tKuQMaisYLswuQFbOLWSkO6ppaoyP02VvStQ+99zRaLPuI+xbkWmrb0PQe8iUqyNbmVZW4mGCzbF3yH6qelRnVeIkdzd0reG6o/8v7BO0FaGsyDd2/8Al/ufouNnkuU3UVBeSXG55lKOaj9CiqVNRRiLy6dzVdR/svZDODYxNSyCSF5a7Yjdrh+VzeI/YXtHYztfHWttoyZo8cZP/JnNv04rwlwU6KrfE9skbi17TdrhoQVJgrxk0fUURRHQgixFwdwdQeoXE/Z/20ZWDu32bO0Xc3g8D8bPLmOHTVd0xITJ5KGv7OMdrH4D7t9uHouTxmmfAfvGkD827D0P6r0qQgAkkAAEkk2AA1JJOwXivbvt8+okMNM6SOnb8b2xgvkYbWkbmIs0302vcG+tgx00x3qOKPQ+xVKe77xwy5/gB+LINiR579LLzn7VOyz6eqdUwj7qY53NH4ZD8fufF1cVx7KxxdmfI4PebvJMjS1o8QaCLgh1gRobEN81672Yxb+OoxDOLyMHhJNy9ltNTu4NI67qSKwsEEp7jyelrcw13RXvRO2OCOpZ7t+B2oSdNUB481KpeCJoajq3N2JHQ2TMeLvHI9QPqFXOCESmzpwl8yTJKVerT+STX2Z0kOLsO4LfmB/VWDXAi41B2I1BXFtkVhg+I5JAxx8D9v5XfoUNurCO3dT79g9p+s1N6hXeU/Pt9zp2lalZdYpNcodOvXb1F7BjULKNzScX2BjRwoPZxC2CtzTqKcVJHnNxQlRm4S8GPSkqbelZVKiFCkji7RDnYGhFa3VBxI6LO3sVGqwlS5RXCqufJNsjuqbNYq5pnaIbLmLL1r9VDMCcak4E21C5dmyh0XYiEbVztZiHeuLRsFaY5ObWC5mgb40WlLwjD4LenpQ0XT8TxewQZnWYtUR1VK9fwhnRfqssWqMzwASTYDihz1LYxdx6Diei5rE8Rc866Dg0cOvmoLSylW5fEQnf6nC2+Fcy9vb7hsRxW9w3Qc+JVHLJdallQHOR6FONOO2K4MjWr1K099R5ZB8gG/0UWyg8QsJQ3sB4JSIk9DspNaBssKQ4lS1Do3tfG4te0hzXN0LSOIXvX2f9tWVrMj7NqGDxtGgeB/5GDlzHD2XgKNRVb4ntkjcWPabtcNCD+/dIOjLB7X9p4qqiHuaYgQ3++1IfLb8APBnPn0GvidXRPidaSNzLkuIzW+7H4ASNTpvr0XuvY7tCyvgzaCVlhMwcCdnt/lNjboRwTGI4BHOxzJWA725kHbXgQlwh7WeTwKGbg7vbGxks4G8ILco13seenw6aL1H7HcTa8zU7z43DvW6NGUtAb4ddTax0Atl815x2nwoU9VLFa7RqALNOXJdvC254anKj9msWdTzRStN+6d3zmnLGSfge1rjq67SNONzpuUiGdPJ7H2wwPv4XMcAHjUEbZhy8ivHcUw51OGSWNnOLXDkQLj6H2X0XnZPE2WMhzHtDmnmCLhcL247Pd5SzBg8Q+8HVuv6pw6UTyvfUcf3qtHUJXD5uBTRT1yiIG4WQpxpflr7I5CGQuZx1uDVnexAn4ho70Gh9U8FynZOoyvLDsdPUaj5XXWLOXlL06rx0+Tc6XcevbpvtcP8Ab/wIxRcyyxpTFrj6I1o+obX6Uwbrem+tD1ILlCrkvIEy4IEi1iZh8YfIBrd0lXhMTvsFUvqiXWQXUo4lkvW74EXxnMraCOzdUeCkFrlL1U9jYIRNbYsIWrzVQxAnGJGmTjEKkuTZU+iwxpl1RUEXjVpUVYe6w4IkcIaM3FFFHngw7Zqq0YVWyYkIhfjbS+3UpPGMWy3A3XMTzOcbk3SujGfMiSlc1KOdjwy5qsUzkkuBKVfNdVaIyQhWlLHBWeW8scLlAlQa+6knCGFQeDuFJYuOINddYtub6Faa73SHGKJU1FIziz7NY3JSTtmi3GjmnaRh+Jjutt+BAK+gsLr46mFk8Rux4uOYP4muHAg6FfNK7X7Nu1n8JN3crv8Ap5SA6+0b9hJ5DgfKx4JR8ZYNfa5S2r/zNMUbi0fEBdxe9o2Hhi1J/wDnI0fi1P3gH3ktiBJlBylveOBvuOB38iu5+2SAfxcZINnRN8TbktY2R+fw7OvnbufquHhGa2cB1/vHuYC+RjASxwcLho4H1brrZNfYkuz1L7Ke1diKWZ+YPJMbi57nCRznXY8kW1tca7u89PSpoBcg7FfN8NUQWuL7Oc4Ozd6Wm0dwGubHq112tIO/HbVe+djMcFZSMeSDK0Bstriz8oJ0I43B5a6XSjoS8Hg3ajDDS1s0XAOzN/yO8Tf09EO9xdegfbZg+kVS0bfdSHrqwn1uPULzmifcWTkMksMJdRcplRKVjQMEhZIHDQ6EdQu8pZg9rXDYi/TmPQ3C4CfQgrpOzVZuw8fE3rxH9fRD7+jvhuXa/gNaLdelW9N9S/nx/g6EI0ZQAURiDRk4vKNdJZWGEnZcXCRerBpStVHbULa6VfKtDa+0YfW9O9Kfqw6ZXzsulYsOF8yceFN5s0qbUoramCbf2EK6sDBbiq1oubpbEHEvuU3TbIDVeYsJ2ixVQ7TpxqSp04woTI2VPo3S0uXxHdZUVv4b6p3EjlGi5c3zX43RRvHRh0iuxr/uEcrfPVVhKssZP3jv9P8A6hVinXRH5Mut3UViU4I1yYa66UBRGOTkxA91tRvxW7p4htac262suuOBh3A7/I9Fuyk5t1AE7H35/wB0hxshaCmolqU4tq/FnTwwRSvI7q8Yk8RPcPy+F4bq7KWjqAOIVda9i8BneEeJtg1rBdrvuYxpqL+mxvdCaUwySxdlJY52Vnh8MeQjLJnJN9bNP+7yTWLkN4jr8BlsxrhlihLAcrs2gsMwYSdtyV132adoBDV22jmJa4Fz3ujy5RCHEi1hfID567BcgxursoaHG0TQG9415Iyvc17z4TfKQR+bS1lMvteziNWxtzSEPjF8z7saNWXzdNNyuEzjk+he1OFNqqWWI/jacp5OGrT6EBfNsALHlrhYgkOHIg2I9wV9D9icb/iqVkhtm1a+17ZmmxIvrY2v6rxr7S8O7jEZbCzZLSj/AFaO/wCQPuuJJ8rJVOQyVthuEOR1lIyIFUG4PkQjYfOWkEbg3QGt8Lr7nVChkso2OTa5R6JSzBzQ4bEX/t9U0wrnOzdTuw7fE36ELomLO3FL0qjibyyuf6ihGfnz9wyi/UWKkFB5UlrcSo1FNElejGtBwkV0zLFRmdp6JqpZcdFU1VRZbKtUVe23owFa2lbV3B/sUtY3VMwaBHbGHalDlNtEBmsQZbteaqGKdNsKTgTbEKl2bCn0f//Z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78213"/>
            <a:ext cx="5334000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1103313"/>
            <a:ext cx="7789862" cy="440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867650" cy="792163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Команда проекта: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3757" r="5832" b="8547"/>
          <a:stretch/>
        </p:blipFill>
        <p:spPr bwMode="auto">
          <a:xfrm>
            <a:off x="2989263" y="4173678"/>
            <a:ext cx="3924925" cy="266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Объект 2"/>
          <p:cNvSpPr>
            <a:spLocks noGrp="1"/>
          </p:cNvSpPr>
          <p:nvPr>
            <p:ph idx="1"/>
          </p:nvPr>
        </p:nvSpPr>
        <p:spPr>
          <a:xfrm>
            <a:off x="609600" y="1219200"/>
            <a:ext cx="8534400" cy="5029200"/>
          </a:xfrm>
        </p:spPr>
        <p:txBody>
          <a:bodyPr/>
          <a:lstStyle/>
          <a:p>
            <a:pPr marL="82550" indent="0" algn="r">
              <a:buFont typeface="Wingdings 2" pitchFamily="18" charset="2"/>
              <a:buNone/>
            </a:pPr>
            <a:r>
              <a:rPr lang="ru-RU" dirty="0" smtClean="0"/>
              <a:t>                    </a:t>
            </a:r>
            <a:r>
              <a:rPr lang="ru-RU" b="1" dirty="0" smtClean="0">
                <a:solidFill>
                  <a:srgbClr val="990033"/>
                </a:solidFill>
              </a:rPr>
              <a:t>- </a:t>
            </a:r>
            <a:r>
              <a:rPr lang="ru-RU" b="1" dirty="0" err="1" smtClean="0">
                <a:solidFill>
                  <a:srgbClr val="990033"/>
                </a:solidFill>
              </a:rPr>
              <a:t>Луканина</a:t>
            </a:r>
            <a:r>
              <a:rPr lang="ru-RU" b="1" dirty="0" smtClean="0">
                <a:solidFill>
                  <a:srgbClr val="990033"/>
                </a:solidFill>
              </a:rPr>
              <a:t> Наталия Николаевна,                 директор МАУ ДО «ЦВР»;</a:t>
            </a:r>
          </a:p>
          <a:p>
            <a:pPr marL="82550" indent="0" algn="r">
              <a:buFont typeface="Wingdings 2" pitchFamily="18" charset="2"/>
              <a:buNone/>
            </a:pPr>
            <a:endParaRPr lang="ru-RU" sz="900" b="1" dirty="0" smtClean="0">
              <a:solidFill>
                <a:srgbClr val="990033"/>
              </a:solidFill>
            </a:endParaRPr>
          </a:p>
          <a:p>
            <a:pPr marL="82550" indent="0" algn="r">
              <a:buFont typeface="Wingdings 2" pitchFamily="18" charset="2"/>
              <a:buNone/>
            </a:pPr>
            <a:endParaRPr lang="ru-RU" sz="900" b="1" dirty="0" smtClean="0">
              <a:solidFill>
                <a:srgbClr val="990033"/>
              </a:solidFill>
            </a:endParaRPr>
          </a:p>
          <a:p>
            <a:pPr marL="82550" indent="0" algn="r">
              <a:spcBef>
                <a:spcPct val="0"/>
              </a:spcBef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990033"/>
                </a:solidFill>
              </a:rPr>
              <a:t>профессиональная команда </a:t>
            </a:r>
          </a:p>
          <a:p>
            <a:pPr marL="82550" indent="0" algn="r">
              <a:spcBef>
                <a:spcPct val="0"/>
              </a:spcBef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990033"/>
                </a:solidFill>
              </a:rPr>
              <a:t>педагогов Центра внешкольной работы:</a:t>
            </a:r>
            <a:r>
              <a:rPr lang="ru-RU" b="1" dirty="0" smtClean="0">
                <a:solidFill>
                  <a:srgbClr val="990033"/>
                </a:solidFill>
              </a:rPr>
              <a:t> </a:t>
            </a:r>
          </a:p>
          <a:p>
            <a:pPr marL="82550" indent="0" algn="r">
              <a:buFont typeface="Wingdings 2" pitchFamily="18" charset="2"/>
              <a:buNone/>
            </a:pPr>
            <a:r>
              <a:rPr lang="ru-RU" sz="2600" b="1" dirty="0" err="1" smtClean="0">
                <a:solidFill>
                  <a:srgbClr val="990033"/>
                </a:solidFill>
              </a:rPr>
              <a:t>Мануилова</a:t>
            </a:r>
            <a:r>
              <a:rPr lang="ru-RU" sz="2600" b="1" dirty="0" smtClean="0">
                <a:solidFill>
                  <a:srgbClr val="990033"/>
                </a:solidFill>
              </a:rPr>
              <a:t> И.Ю., </a:t>
            </a:r>
            <a:r>
              <a:rPr lang="ru-RU" sz="2600" b="1" dirty="0" smtClean="0">
                <a:solidFill>
                  <a:srgbClr val="990033"/>
                </a:solidFill>
              </a:rPr>
              <a:t>Новоселова </a:t>
            </a:r>
            <a:r>
              <a:rPr lang="ru-RU" sz="2600" b="1" dirty="0" smtClean="0">
                <a:solidFill>
                  <a:srgbClr val="990033"/>
                </a:solidFill>
              </a:rPr>
              <a:t>Е.Ю., </a:t>
            </a:r>
            <a:r>
              <a:rPr lang="ru-RU" sz="2600" b="1" dirty="0" err="1" smtClean="0">
                <a:solidFill>
                  <a:srgbClr val="990033"/>
                </a:solidFill>
              </a:rPr>
              <a:t>Брякунова</a:t>
            </a:r>
            <a:r>
              <a:rPr lang="ru-RU" sz="2600" b="1" dirty="0" smtClean="0">
                <a:solidFill>
                  <a:srgbClr val="990033"/>
                </a:solidFill>
              </a:rPr>
              <a:t> А.А., </a:t>
            </a: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41388"/>
            <a:ext cx="1617663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http://cvr-nu.ru/wp-content/uploads/2020/07/Bez-imeni-2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78295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465263" y="3000375"/>
            <a:ext cx="7239000" cy="353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Он-</a:t>
            </a:r>
            <a:r>
              <a:rPr lang="ru-RU" altLang="ru-RU" sz="28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лайн</a:t>
            </a:r>
            <a:r>
              <a:rPr lang="ru-RU" altLang="ru-RU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лагерь «Самоцветы+»</a:t>
            </a:r>
          </a:p>
          <a:p>
            <a:pPr algn="ctr">
              <a:defRPr/>
            </a:pPr>
            <a:r>
              <a:rPr lang="ru-RU" altLang="ru-RU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- это каникулы в детском лагере</a:t>
            </a:r>
          </a:p>
          <a:p>
            <a:pPr algn="ctr">
              <a:defRPr/>
            </a:pPr>
            <a:r>
              <a:rPr lang="ru-RU" altLang="ru-RU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«Самоцветы» МАУ ДО «ЦВР» </a:t>
            </a:r>
          </a:p>
          <a:p>
            <a:pPr algn="ctr">
              <a:defRPr/>
            </a:pPr>
            <a:r>
              <a:rPr lang="ru-RU" altLang="ru-RU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прямо у вас дома!</a:t>
            </a:r>
          </a:p>
          <a:p>
            <a:pPr algn="ctr">
              <a:defRPr/>
            </a:pPr>
            <a:r>
              <a:rPr lang="ru-RU" altLang="ru-RU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Каждая смена – 5 тематических дней </a:t>
            </a:r>
          </a:p>
          <a:p>
            <a:pPr algn="ctr">
              <a:defRPr/>
            </a:pPr>
            <a:r>
              <a:rPr lang="ru-RU" altLang="ru-RU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с интересными заданиями </a:t>
            </a:r>
          </a:p>
          <a:p>
            <a:pPr algn="ctr">
              <a:defRPr/>
            </a:pPr>
            <a:r>
              <a:rPr lang="ru-RU" altLang="ru-RU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разных творческих направлений, </a:t>
            </a:r>
          </a:p>
          <a:p>
            <a:pPr algn="ctr">
              <a:defRPr/>
            </a:pPr>
            <a:r>
              <a:rPr lang="ru-RU" altLang="ru-RU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прямыми эфирами и темами дня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8021637" cy="2286000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lang="ru-RU" sz="27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7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700" dirty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вовлечение детей и подростков в социально-активную деятельность через использование дистанционных образовательных практик для организации каникулярного отдыха в ЗДОЛ «Самоцветы» в условиях риска распространения новой </a:t>
            </a:r>
            <a:r>
              <a:rPr lang="ru-RU" sz="2700" dirty="0" err="1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700" dirty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 инфекции.</a:t>
            </a:r>
            <a:r>
              <a:rPr lang="ru-RU" sz="2700" dirty="0" smtClean="0">
                <a:effectLst/>
              </a:rPr>
              <a:t/>
            </a:r>
            <a:br>
              <a:rPr lang="ru-RU" sz="2700" dirty="0" smtClean="0">
                <a:effectLst/>
              </a:rPr>
            </a:br>
            <a:endParaRPr lang="ru-RU" sz="2700" dirty="0">
              <a:effectLst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219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905000"/>
            <a:ext cx="8153400" cy="4800600"/>
          </a:xfrm>
        </p:spPr>
        <p:txBody>
          <a:bodyPr/>
          <a:lstStyle/>
          <a:p>
            <a:pPr marL="82550" indent="0" algn="just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содействовать укреплению физического и</a:t>
            </a:r>
          </a:p>
          <a:p>
            <a:pPr marL="82550" indent="0" algn="just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психического здоровья детей через разнообразные активные формы организации досуга посредством безопасной сети Интернет;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создавать оптимальные условия для расширения</a:t>
            </a:r>
          </a:p>
          <a:p>
            <a:pPr marL="82550" indent="0" algn="just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кругозора, культуры, развития познавательных интересов, творческих способностей детей и подростков посредством безопасной сети Интернет;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формирование самодисциплины, чувства времени и</a:t>
            </a:r>
          </a:p>
          <a:p>
            <a:pPr marL="82550" indent="0" algn="just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ответственности за результат у детей  и подростков.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1" t="4643" r="21373" b="5617"/>
          <a:stretch>
            <a:fillRect/>
          </a:stretch>
        </p:blipFill>
        <p:spPr bwMode="auto">
          <a:xfrm>
            <a:off x="30163" y="3338513"/>
            <a:ext cx="1874837" cy="351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848600" cy="6705600"/>
          </a:xfrm>
        </p:spPr>
        <p:txBody>
          <a:bodyPr>
            <a:noAutofit/>
          </a:bodyPr>
          <a:lstStyle/>
          <a:p>
            <a:pPr indent="457200" algn="ctr">
              <a:defRPr/>
            </a:pPr>
            <a:r>
              <a:rPr lang="ru-RU" sz="2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Мы разработали мероприятия  в концепции </a:t>
            </a:r>
            <a:r>
              <a:rPr lang="ru-RU" sz="22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Edutainment</a:t>
            </a:r>
            <a:r>
              <a:rPr lang="ru-RU" sz="2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 основе концепции </a:t>
            </a:r>
            <a:r>
              <a:rPr lang="ru-RU" sz="22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Edutainment</a:t>
            </a:r>
            <a:r>
              <a:rPr lang="ru-RU" sz="2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заложен баланс </a:t>
            </a:r>
            <a:br>
              <a:rPr lang="ru-RU" sz="2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обучения и развлечения. </a:t>
            </a:r>
            <a:br>
              <a:rPr lang="ru-RU" sz="2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 рамках этой концепции баланс достигается путем внедрения разных форм игровых практик в традиционные форматы обучения. Данная концепция помогает сделать обучение увлекательным и интересным, тем самым повысить включенность участников в образовательный процесс. </a:t>
            </a:r>
            <a:br>
              <a:rPr lang="ru-RU" sz="2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Именно использование концепции </a:t>
            </a:r>
            <a:r>
              <a:rPr lang="ru-RU" sz="22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Edutainment</a:t>
            </a:r>
            <a:r>
              <a:rPr lang="ru-RU" sz="2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 мероприятиях лагеря помогла включить участников </a:t>
            </a:r>
            <a:br>
              <a:rPr lang="ru-RU" sz="2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 совместную деятельность, а, следовательно, создать ощущение нахождения в лагере и добавила эмоциональную составляющую. </a:t>
            </a:r>
            <a:br>
              <a:rPr lang="ru-RU" sz="2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Так же для участников были задания и офлайн. </a:t>
            </a:r>
            <a:br>
              <a:rPr lang="ru-RU" sz="2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Это позволило насытить программу дополнительными активностями, но при этом сократило количество времени, проводимое перед монитором участниками (участие в этих активностях приносило дополнительные баллы и повышало рейтинг участника внутри программы) </a:t>
            </a:r>
            <a:endParaRPr lang="ru-RU" sz="2200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153400" cy="480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1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Было организовано 4 он-</a:t>
            </a:r>
            <a:r>
              <a:rPr lang="ru-RU" sz="31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лайн</a:t>
            </a:r>
            <a:r>
              <a:rPr lang="ru-RU" sz="31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смены, </a:t>
            </a:r>
            <a:br>
              <a:rPr lang="ru-RU" sz="31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продолжительностью каждая – 5 дней: </a:t>
            </a:r>
            <a:br>
              <a:rPr lang="ru-RU" sz="31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1 смена «Территория креатива»</a:t>
            </a:r>
            <a:r>
              <a:rPr lang="ru-RU" sz="2700" b="1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 – с 27 по 31 июля (участники – обучающиеся Детского инициативного центра ЦВР);</a:t>
            </a:r>
            <a:br>
              <a:rPr lang="ru-RU" sz="2700" b="1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2 смена «Удивительное – рядом!»</a:t>
            </a:r>
            <a:r>
              <a:rPr lang="ru-RU" sz="2700" b="1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 - с 3 по 7 августа (участники – обучающиеся ЦВР дошкольного и младшего школьного возраста); </a:t>
            </a:r>
            <a:br>
              <a:rPr lang="ru-RU" sz="2700" b="1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3 смена «В Центре…»</a:t>
            </a:r>
            <a:r>
              <a:rPr lang="ru-RU" sz="2700" b="1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 - с 10 по 14 августа (участники – дети и подростки </a:t>
            </a:r>
            <a:r>
              <a:rPr lang="ru-RU" sz="2700" b="1" dirty="0" err="1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г.Новоуральска</a:t>
            </a:r>
            <a:r>
              <a:rPr lang="ru-RU" sz="2700" b="1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); </a:t>
            </a:r>
            <a:br>
              <a:rPr lang="ru-RU" sz="2700" b="1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4 смена – «А у нас, в ЦВР!»</a:t>
            </a:r>
            <a:r>
              <a:rPr lang="ru-RU" sz="2700" b="1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 - с 17 по 22 августа (участники – дети и подростки </a:t>
            </a:r>
            <a:r>
              <a:rPr lang="ru-RU" sz="2700" b="1" dirty="0" err="1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г.Новоуральска</a:t>
            </a:r>
            <a:r>
              <a:rPr lang="ru-RU" sz="2700" b="1" dirty="0" smtClean="0">
                <a:solidFill>
                  <a:srgbClr val="990033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00600"/>
            <a:ext cx="7772400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http://cvr-nu.ru/wp-content/uploads/2020/07/Bez-imeni-2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"/>
            <a:ext cx="3429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9" descr="о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2" t="10345" r="8046"/>
          <a:stretch>
            <a:fillRect/>
          </a:stretch>
        </p:blipFill>
        <p:spPr bwMode="auto">
          <a:xfrm>
            <a:off x="1219200" y="152400"/>
            <a:ext cx="13065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" descr="он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9"/>
          <a:stretch>
            <a:fillRect/>
          </a:stretch>
        </p:blipFill>
        <p:spPr bwMode="auto">
          <a:xfrm>
            <a:off x="6477000" y="2362200"/>
            <a:ext cx="22717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1" descr="он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r="21153" b="8333"/>
          <a:stretch>
            <a:fillRect/>
          </a:stretch>
        </p:blipFill>
        <p:spPr bwMode="auto">
          <a:xfrm>
            <a:off x="2895600" y="1600200"/>
            <a:ext cx="31242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2" descr="он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16573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3" descr="он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4" descr="Коробова Анна_бабочк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21336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5" descr="Бобошина Виктория динозавр1487315885_maksim_baukin_dinozav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48200"/>
            <a:ext cx="29718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6" descr="Алиев Витя 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48200"/>
            <a:ext cx="18986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д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b="20000"/>
          <a:stretch>
            <a:fillRect/>
          </a:stretch>
        </p:blipFill>
        <p:spPr bwMode="auto">
          <a:xfrm>
            <a:off x="152400" y="3886200"/>
            <a:ext cx="2286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 descr="д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0811" b="9911"/>
          <a:stretch>
            <a:fillRect/>
          </a:stretch>
        </p:blipFill>
        <p:spPr bwMode="auto">
          <a:xfrm>
            <a:off x="381000" y="152400"/>
            <a:ext cx="4648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0" descr="д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77"/>
          <a:stretch>
            <a:fillRect/>
          </a:stretch>
        </p:blipFill>
        <p:spPr bwMode="auto">
          <a:xfrm>
            <a:off x="2514600" y="3657600"/>
            <a:ext cx="26003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 descr="д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t="7843" r="23529" b="24184"/>
          <a:stretch>
            <a:fillRect/>
          </a:stretch>
        </p:blipFill>
        <p:spPr bwMode="auto">
          <a:xfrm>
            <a:off x="5105400" y="152400"/>
            <a:ext cx="3886200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2" descr="д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9697"/>
          <a:stretch>
            <a:fillRect/>
          </a:stretch>
        </p:blipFill>
        <p:spPr bwMode="auto">
          <a:xfrm>
            <a:off x="5334000" y="3886200"/>
            <a:ext cx="3657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45413" cy="6397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Результаты практики </a:t>
            </a:r>
            <a:endParaRPr lang="ru-RU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447800" y="1357745"/>
          <a:ext cx="7315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t="10945" r="32729" b="8476"/>
          <a:stretch>
            <a:fillRect/>
          </a:stretch>
        </p:blipFill>
        <p:spPr bwMode="auto">
          <a:xfrm>
            <a:off x="0" y="4419600"/>
            <a:ext cx="1752600" cy="241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1344</TotalTime>
  <Words>205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Новоуральский городской округ МАУ ДО «ЦВР» участник конкурса лучших муниципальных практик  и инициатив социально-экономического развития  в муниципальных образованиях на территориях присутствия  Госкорпорации «Росатом» в 2021 году  </vt:lpstr>
      <vt:lpstr>Команда проекта:</vt:lpstr>
      <vt:lpstr>Презентация PowerPoint</vt:lpstr>
      <vt:lpstr>Цель – вовлечение детей и подростков в социально-активную деятельность через использование дистанционных образовательных практик для организации каникулярного отдыха в ЗДОЛ «Самоцветы» в условиях риска распространения новой коронавирусной инфекции. </vt:lpstr>
      <vt:lpstr>Мы разработали мероприятия  в концепции Edutainment.  В основе концепции Edutainment заложен баланс  обучения и развлечения.  В рамках этой концепции баланс достигается путем внедрения разных форм игровых практик в традиционные форматы обучения. Данная концепция помогает сделать обучение увлекательным и интересным, тем самым повысить включенность участников в образовательный процесс.  Именно использование концепции Edutainment  в мероприятиях лагеря помогла включить участников  в совместную деятельность, а, следовательно, создать ощущение нахождения в лагере и добавила эмоциональную составляющую.         Так же для участников были задания и офлайн.  Это позволило насытить программу дополнительными активностями, но при этом сократило количество времени, проводимое перед монитором участниками (участие в этих активностях приносило дополнительные баллы и повышало рейтинг участника внутри программы) </vt:lpstr>
      <vt:lpstr>Было организовано 4 он-лайн смены,  продолжительностью каждая – 5 дней:  1 смена «Территория креатива» – с 27 по 31 июля (участники – обучающиеся Детского инициативного центра ЦВР); 2 смена «Удивительное – рядом!» - с 3 по 7 августа (участники – обучающиеся ЦВР дошкольного и младшего школьного возраста);  3 смена «В Центре…» - с 10 по 14 августа (участники – дети и подростки г.Новоуральска);  4 смена – «А у нас, в ЦВР!» - с 17 по 22 августа (участники – дети и подростки г.Новоуральска) </vt:lpstr>
      <vt:lpstr>Презентация PowerPoint</vt:lpstr>
      <vt:lpstr>Презентация PowerPoint</vt:lpstr>
      <vt:lpstr>Результаты практики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Елена</cp:lastModifiedBy>
  <cp:revision>50</cp:revision>
  <cp:lastPrinted>1601-01-01T00:00:00Z</cp:lastPrinted>
  <dcterms:created xsi:type="dcterms:W3CDTF">1601-01-01T00:00:00Z</dcterms:created>
  <dcterms:modified xsi:type="dcterms:W3CDTF">2021-07-14T12:55:50Z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